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9/11/2019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9/11/2019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9/11/2019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9/11/2019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9/11/2019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9/11/2019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9/11/2019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9/11/2019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9/11/2019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9/11/2019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9/11/2019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9/11/2019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3608" y="1211417"/>
            <a:ext cx="7848872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Pathogenic bacteria.      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Dr.Munira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Ch. Ismail         Lec.5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983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pc\Documents\Example+of+Precipitation+Reaction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6984776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5124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pc\Documents\The-Elek-immunodiffusion-test-Shown-is-an-agar-plate-with-an-antitoxin-soaked-filter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912767" cy="3585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3" name="مستطيل 2"/>
          <p:cNvSpPr/>
          <p:nvPr/>
        </p:nvSpPr>
        <p:spPr>
          <a:xfrm>
            <a:off x="2943894" y="5157192"/>
            <a:ext cx="3256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Gel-precipitation (</a:t>
            </a:r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Elek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 test.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51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pc\Documents\diptheria-an-update-59-6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7"/>
            <a:ext cx="7056784" cy="20882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" name="صورة 2" descr="C:\Users\pc\Documents\Schick+test+Results+Results+can+be+interpreted+as_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7056784" cy="26993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859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03648" y="576060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GENUS: LISTERIA</a:t>
            </a:r>
            <a:r>
              <a:rPr lang="en-US" b="1" dirty="0"/>
              <a:t>:</a:t>
            </a:r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Most important species: </a:t>
            </a:r>
            <a:r>
              <a:rPr lang="en-US" i="1" dirty="0">
                <a:solidFill>
                  <a:srgbClr val="7030A0"/>
                </a:solidFill>
              </a:rPr>
              <a:t>Listeria </a:t>
            </a:r>
            <a:r>
              <a:rPr lang="en-US" i="1" dirty="0" err="1">
                <a:solidFill>
                  <a:srgbClr val="7030A0"/>
                </a:solidFill>
              </a:rPr>
              <a:t>monocytogenes</a:t>
            </a:r>
            <a:r>
              <a:rPr lang="en-US" i="1" dirty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b="1" i="1" dirty="0">
                <a:solidFill>
                  <a:srgbClr val="7030A0"/>
                </a:solidFill>
              </a:rPr>
              <a:t>L. </a:t>
            </a:r>
            <a:r>
              <a:rPr lang="en-US" b="1" i="1" dirty="0" err="1">
                <a:solidFill>
                  <a:srgbClr val="7030A0"/>
                </a:solidFill>
              </a:rPr>
              <a:t>monocytogens</a:t>
            </a:r>
            <a:r>
              <a:rPr lang="en-US" b="1" i="1" dirty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 </a:t>
            </a:r>
          </a:p>
          <a:p>
            <a:r>
              <a:rPr lang="en-US" b="1" dirty="0">
                <a:solidFill>
                  <a:srgbClr val="7030A0"/>
                </a:solidFill>
              </a:rPr>
              <a:t>General characteristics: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. Widely present in plants, soil and surface water.</a:t>
            </a:r>
          </a:p>
          <a:p>
            <a:r>
              <a:rPr lang="en-US" dirty="0">
                <a:solidFill>
                  <a:srgbClr val="7030A0"/>
                </a:solidFill>
              </a:rPr>
              <a:t>. Zoonotic pathogen of domestic animals.</a:t>
            </a:r>
          </a:p>
          <a:p>
            <a:r>
              <a:rPr lang="en-US" dirty="0">
                <a:solidFill>
                  <a:srgbClr val="7030A0"/>
                </a:solidFill>
              </a:rPr>
              <a:t>. Non-</a:t>
            </a:r>
            <a:r>
              <a:rPr lang="en-US" dirty="0" err="1">
                <a:solidFill>
                  <a:srgbClr val="7030A0"/>
                </a:solidFill>
              </a:rPr>
              <a:t>sporulating</a:t>
            </a:r>
            <a:r>
              <a:rPr lang="en-US" dirty="0">
                <a:solidFill>
                  <a:srgbClr val="7030A0"/>
                </a:solidFill>
              </a:rPr>
              <a:t>, facultative anaerobe, intracellular. Gram positive rods.</a:t>
            </a:r>
          </a:p>
        </p:txBody>
      </p:sp>
      <p:pic>
        <p:nvPicPr>
          <p:cNvPr id="3" name="صورة 2" descr="C:\Users\pc\Documents\Habitat-and-Morphology-of-Listeria-monocytogen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84984"/>
            <a:ext cx="6552728" cy="251968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7970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31640" y="404664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Pathogenesis and clinical features: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Transmitted to humans through ingestion of poorly cooked meat and unpasteurized milk and milk products.</a:t>
            </a:r>
          </a:p>
          <a:p>
            <a:r>
              <a:rPr lang="en-US" dirty="0">
                <a:solidFill>
                  <a:srgbClr val="7030A0"/>
                </a:solidFill>
              </a:rPr>
              <a:t>1. Perinatal human </a:t>
            </a:r>
            <a:r>
              <a:rPr lang="en-US" dirty="0" err="1">
                <a:solidFill>
                  <a:srgbClr val="7030A0"/>
                </a:solidFill>
              </a:rPr>
              <a:t>listeriosis</a:t>
            </a:r>
            <a:r>
              <a:rPr lang="en-US" dirty="0">
                <a:solidFill>
                  <a:srgbClr val="7030A0"/>
                </a:solidFill>
              </a:rPr>
              <a:t>: Granulomatous </a:t>
            </a:r>
            <a:r>
              <a:rPr lang="en-US" dirty="0" err="1">
                <a:solidFill>
                  <a:srgbClr val="7030A0"/>
                </a:solidFill>
              </a:rPr>
              <a:t>infantisepticum</a:t>
            </a:r>
            <a:r>
              <a:rPr lang="en-US" dirty="0">
                <a:solidFill>
                  <a:srgbClr val="7030A0"/>
                </a:solidFill>
              </a:rPr>
              <a:t>.</a:t>
            </a:r>
          </a:p>
          <a:p>
            <a:r>
              <a:rPr lang="en-US" dirty="0">
                <a:solidFill>
                  <a:srgbClr val="7030A0"/>
                </a:solidFill>
              </a:rPr>
              <a:t> </a:t>
            </a:r>
          </a:p>
          <a:p>
            <a:r>
              <a:rPr lang="en-US" dirty="0">
                <a:solidFill>
                  <a:srgbClr val="7030A0"/>
                </a:solidFill>
              </a:rPr>
              <a:t>. Early onset syndrome: Intrauterine sepsis.</a:t>
            </a:r>
          </a:p>
          <a:p>
            <a:r>
              <a:rPr lang="en-US" dirty="0">
                <a:solidFill>
                  <a:srgbClr val="7030A0"/>
                </a:solidFill>
              </a:rPr>
              <a:t>. Late onset syndrome: Neonatal meningitis.</a:t>
            </a:r>
          </a:p>
          <a:p>
            <a:r>
              <a:rPr lang="en-US" dirty="0">
                <a:solidFill>
                  <a:srgbClr val="7030A0"/>
                </a:solidFill>
              </a:rPr>
              <a:t> </a:t>
            </a:r>
          </a:p>
          <a:p>
            <a:r>
              <a:rPr lang="en-US" dirty="0">
                <a:solidFill>
                  <a:srgbClr val="7030A0"/>
                </a:solidFill>
              </a:rPr>
              <a:t>2. Adult human </a:t>
            </a:r>
            <a:r>
              <a:rPr lang="en-US" dirty="0" err="1">
                <a:solidFill>
                  <a:srgbClr val="7030A0"/>
                </a:solidFill>
              </a:rPr>
              <a:t>listeriosis</a:t>
            </a:r>
            <a:r>
              <a:rPr lang="en-US" dirty="0">
                <a:solidFill>
                  <a:srgbClr val="7030A0"/>
                </a:solidFill>
              </a:rPr>
              <a:t>.</a:t>
            </a:r>
          </a:p>
          <a:p>
            <a:r>
              <a:rPr lang="en-US" dirty="0">
                <a:solidFill>
                  <a:srgbClr val="7030A0"/>
                </a:solidFill>
              </a:rPr>
              <a:t>. </a:t>
            </a:r>
            <a:r>
              <a:rPr lang="en-US" dirty="0" err="1">
                <a:solidFill>
                  <a:srgbClr val="7030A0"/>
                </a:solidFill>
              </a:rPr>
              <a:t>Meningoencephalitis</a:t>
            </a:r>
            <a:r>
              <a:rPr lang="en-US" dirty="0">
                <a:solidFill>
                  <a:srgbClr val="7030A0"/>
                </a:solidFill>
              </a:rPr>
              <a:t>.</a:t>
            </a:r>
          </a:p>
          <a:p>
            <a:r>
              <a:rPr lang="en-US" dirty="0">
                <a:solidFill>
                  <a:srgbClr val="7030A0"/>
                </a:solidFill>
              </a:rPr>
              <a:t>. Bacteremia.</a:t>
            </a:r>
          </a:p>
          <a:p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1331640" y="3573016"/>
            <a:ext cx="698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Lab. Diagnosis: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Specimen: Blood/ CSF.</a:t>
            </a:r>
          </a:p>
          <a:p>
            <a:r>
              <a:rPr lang="en-US" dirty="0">
                <a:solidFill>
                  <a:srgbClr val="7030A0"/>
                </a:solidFill>
              </a:rPr>
              <a:t>Culture: Grow in blood agar and demonstrate narrow zone of β-hemolysis.</a:t>
            </a:r>
          </a:p>
          <a:p>
            <a:r>
              <a:rPr lang="en-US" dirty="0">
                <a:solidFill>
                  <a:srgbClr val="7030A0"/>
                </a:solidFill>
              </a:rPr>
              <a:t>Produce “umbrella” growth pattern below the motility media surface at room T0, demonstrating motility at room temperature.</a:t>
            </a:r>
          </a:p>
          <a:p>
            <a:r>
              <a:rPr lang="en-US" b="1" dirty="0">
                <a:solidFill>
                  <a:srgbClr val="7030A0"/>
                </a:solidFill>
              </a:rPr>
              <a:t> 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Biochemical reaction:</a:t>
            </a:r>
            <a:r>
              <a:rPr lang="en-US" dirty="0">
                <a:solidFill>
                  <a:srgbClr val="7030A0"/>
                </a:solidFill>
              </a:rPr>
              <a:t> Catalase positive ,Oxidase negative.</a:t>
            </a:r>
          </a:p>
          <a:p>
            <a:r>
              <a:rPr lang="en-US" b="1" dirty="0">
                <a:solidFill>
                  <a:srgbClr val="7030A0"/>
                </a:solidFill>
              </a:rPr>
              <a:t> 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08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8001"/>
            <a:ext cx="7416824" cy="5102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69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34108" y="1124744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GRAM POSITIVE NON-SPORE FORMING RODS.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GENUS CORYNEBACTERIA.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rtl="1"/>
            <a:r>
              <a:rPr lang="en-US" dirty="0">
                <a:solidFill>
                  <a:srgbClr val="7030A0"/>
                </a:solidFill>
              </a:rPr>
              <a:t>Medical important species: </a:t>
            </a:r>
            <a:r>
              <a:rPr lang="en-US" b="1" i="1" dirty="0" err="1">
                <a:solidFill>
                  <a:srgbClr val="7030A0"/>
                </a:solidFill>
              </a:rPr>
              <a:t>Corynebacteria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diphteriae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b="1" i="1" dirty="0">
                <a:solidFill>
                  <a:srgbClr val="7030A0"/>
                </a:solidFill>
              </a:rPr>
              <a:t>C. </a:t>
            </a:r>
            <a:r>
              <a:rPr lang="en-US" b="1" i="1" dirty="0" err="1">
                <a:solidFill>
                  <a:srgbClr val="7030A0"/>
                </a:solidFill>
              </a:rPr>
              <a:t>diphteriae</a:t>
            </a:r>
            <a:r>
              <a:rPr lang="en-US" b="1" i="1" dirty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 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Characteristics: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Non-spore forming, non-capsulated, non-motile aerobe or facultative</a:t>
            </a:r>
          </a:p>
          <a:p>
            <a:r>
              <a:rPr lang="en-US" dirty="0">
                <a:solidFill>
                  <a:srgbClr val="7030A0"/>
                </a:solidFill>
              </a:rPr>
              <a:t>anaerobe gram-positive rods.</a:t>
            </a:r>
          </a:p>
          <a:p>
            <a:r>
              <a:rPr lang="en-US" dirty="0">
                <a:solidFill>
                  <a:srgbClr val="7030A0"/>
                </a:solidFill>
              </a:rPr>
              <a:t>Possess irregular swelling at one end that give them the “</a:t>
            </a:r>
            <a:r>
              <a:rPr lang="en-US" dirty="0" err="1">
                <a:solidFill>
                  <a:srgbClr val="7030A0"/>
                </a:solidFill>
              </a:rPr>
              <a:t>clubshaped</a:t>
            </a:r>
            <a:r>
              <a:rPr lang="en-US" dirty="0">
                <a:solidFill>
                  <a:srgbClr val="7030A0"/>
                </a:solidFill>
              </a:rPr>
              <a:t>”</a:t>
            </a:r>
          </a:p>
          <a:p>
            <a:r>
              <a:rPr lang="en-US" dirty="0">
                <a:solidFill>
                  <a:srgbClr val="7030A0"/>
                </a:solidFill>
              </a:rPr>
              <a:t>appearance.</a:t>
            </a:r>
            <a:endParaRPr lang="ar-IQ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375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pc\Documents\micro-ch-23-and-24-32-7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5904656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1693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pc\Documents\Biotypes-of-Corynebacterium-diphtheria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6192687" cy="439248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033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03648" y="548680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Possess granules (metachromatic granules) near the poles that give</a:t>
            </a:r>
          </a:p>
          <a:p>
            <a:r>
              <a:rPr lang="en-US" dirty="0">
                <a:solidFill>
                  <a:srgbClr val="7030A0"/>
                </a:solidFill>
              </a:rPr>
              <a:t>the rod a beaded appearance</a:t>
            </a:r>
          </a:p>
          <a:p>
            <a:r>
              <a:rPr lang="en-US" dirty="0">
                <a:solidFill>
                  <a:srgbClr val="7030A0"/>
                </a:solidFill>
              </a:rPr>
              <a:t>It tends to lie in parallel (</a:t>
            </a:r>
            <a:r>
              <a:rPr lang="en-US" dirty="0" err="1">
                <a:solidFill>
                  <a:srgbClr val="7030A0"/>
                </a:solidFill>
              </a:rPr>
              <a:t>pallisades</a:t>
            </a:r>
            <a:r>
              <a:rPr lang="en-US" dirty="0">
                <a:solidFill>
                  <a:srgbClr val="7030A0"/>
                </a:solidFill>
              </a:rPr>
              <a:t>) or at acute angles to one</a:t>
            </a:r>
          </a:p>
          <a:p>
            <a:r>
              <a:rPr lang="en-US" dirty="0">
                <a:solidFill>
                  <a:srgbClr val="7030A0"/>
                </a:solidFill>
              </a:rPr>
              <a:t>another in stained smears, forming V,L , W shapes, so called</a:t>
            </a:r>
          </a:p>
          <a:p>
            <a:r>
              <a:rPr lang="en-US" dirty="0">
                <a:solidFill>
                  <a:srgbClr val="7030A0"/>
                </a:solidFill>
              </a:rPr>
              <a:t>Chinese-character arrangement.</a:t>
            </a:r>
          </a:p>
        </p:txBody>
      </p:sp>
      <p:pic>
        <p:nvPicPr>
          <p:cNvPr id="3" name="صورة 2" descr="C:\Users\pc\Documents\morphology-of-corynebacterium-diphtheriae-cultural-charcateristics-of-corynebacterium-diphtheriae-culture-characteristics-of-corynebacterium-diphtheria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525658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399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59632" y="404664"/>
            <a:ext cx="3830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Pathogenesis and clinical features: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259632" y="908721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Diphteria</a:t>
            </a:r>
            <a:r>
              <a:rPr lang="en-US" dirty="0">
                <a:solidFill>
                  <a:srgbClr val="7030A0"/>
                </a:solidFill>
              </a:rPr>
              <a:t> toxin causes respiratory tract epithelial destruction </a:t>
            </a:r>
            <a:r>
              <a:rPr lang="en-US" dirty="0" err="1">
                <a:solidFill>
                  <a:srgbClr val="7030A0"/>
                </a:solidFill>
              </a:rPr>
              <a:t>tesulting</a:t>
            </a:r>
            <a:r>
              <a:rPr lang="en-US" dirty="0">
                <a:solidFill>
                  <a:srgbClr val="7030A0"/>
                </a:solidFill>
              </a:rPr>
              <a:t> in formation of necrotic epithelium with </a:t>
            </a:r>
            <a:r>
              <a:rPr lang="en-US" dirty="0" err="1">
                <a:solidFill>
                  <a:srgbClr val="7030A0"/>
                </a:solidFill>
              </a:rPr>
              <a:t>pseudomembrane</a:t>
            </a:r>
            <a:r>
              <a:rPr lang="en-US" dirty="0">
                <a:solidFill>
                  <a:srgbClr val="7030A0"/>
                </a:solidFill>
              </a:rPr>
              <a:t> formation over the tonsils, pharynx, and larynx. Distant toxic damage includes parenchymal degeneration and necrosis in heart </a:t>
            </a:r>
            <a:r>
              <a:rPr lang="en-US" dirty="0" err="1">
                <a:solidFill>
                  <a:srgbClr val="7030A0"/>
                </a:solidFill>
              </a:rPr>
              <a:t>muscle,liver</a:t>
            </a:r>
            <a:r>
              <a:rPr lang="en-US" dirty="0">
                <a:solidFill>
                  <a:srgbClr val="7030A0"/>
                </a:solidFill>
              </a:rPr>
              <a:t>, kidney, adrenal glands and peripheral and cranial nerves.</a:t>
            </a:r>
          </a:p>
          <a:p>
            <a:r>
              <a:rPr lang="en-US" dirty="0">
                <a:solidFill>
                  <a:srgbClr val="7030A0"/>
                </a:solidFill>
              </a:rPr>
              <a:t>Wound/skin </a:t>
            </a:r>
            <a:r>
              <a:rPr lang="en-US" dirty="0" err="1">
                <a:solidFill>
                  <a:srgbClr val="7030A0"/>
                </a:solidFill>
              </a:rPr>
              <a:t>diphteria</a:t>
            </a:r>
            <a:r>
              <a:rPr lang="en-US" dirty="0">
                <a:solidFill>
                  <a:srgbClr val="7030A0"/>
                </a:solidFill>
              </a:rPr>
              <a:t> occurs chiefly in the tropics and forms</a:t>
            </a:r>
          </a:p>
          <a:p>
            <a:r>
              <a:rPr lang="en-US" dirty="0">
                <a:solidFill>
                  <a:srgbClr val="7030A0"/>
                </a:solidFill>
              </a:rPr>
              <a:t>membrane-covered wound that fails to heal. Systemic effect is</a:t>
            </a:r>
          </a:p>
          <a:p>
            <a:pPr rtl="1"/>
            <a:r>
              <a:rPr lang="en-US" dirty="0">
                <a:solidFill>
                  <a:srgbClr val="7030A0"/>
                </a:solidFill>
              </a:rPr>
              <a:t>		negligible.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259632" y="3217045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It clinically manifests with fever, </a:t>
            </a:r>
            <a:r>
              <a:rPr lang="en-US" dirty="0" err="1">
                <a:solidFill>
                  <a:srgbClr val="7030A0"/>
                </a:solidFill>
              </a:rPr>
              <a:t>sorethroat</a:t>
            </a:r>
            <a:r>
              <a:rPr lang="en-US" dirty="0">
                <a:solidFill>
                  <a:srgbClr val="7030A0"/>
                </a:solidFill>
              </a:rPr>
              <a:t>, suffocation (due to obstruction by upper respiratory tract </a:t>
            </a:r>
            <a:r>
              <a:rPr lang="en-US" dirty="0" err="1">
                <a:solidFill>
                  <a:srgbClr val="7030A0"/>
                </a:solidFill>
              </a:rPr>
              <a:t>pseudomembrane</a:t>
            </a:r>
            <a:r>
              <a:rPr lang="en-US" dirty="0">
                <a:solidFill>
                  <a:srgbClr val="7030A0"/>
                </a:solidFill>
              </a:rPr>
              <a:t> formation),</a:t>
            </a:r>
            <a:r>
              <a:rPr lang="en-US" dirty="0" err="1">
                <a:solidFill>
                  <a:srgbClr val="7030A0"/>
                </a:solidFill>
              </a:rPr>
              <a:t>arrhythemia</a:t>
            </a:r>
            <a:r>
              <a:rPr lang="en-US" dirty="0">
                <a:solidFill>
                  <a:srgbClr val="7030A0"/>
                </a:solidFill>
              </a:rPr>
              <a:t>, and difficulty of vision, swallowing and paralysis of upper and lower extremities.</a:t>
            </a:r>
          </a:p>
          <a:p>
            <a:r>
              <a:rPr lang="en-US" dirty="0">
                <a:solidFill>
                  <a:srgbClr val="7030A0"/>
                </a:solidFill>
              </a:rPr>
              <a:t>NB: </a:t>
            </a:r>
            <a:r>
              <a:rPr lang="en-US" i="1" dirty="0" err="1">
                <a:solidFill>
                  <a:srgbClr val="7030A0"/>
                </a:solidFill>
              </a:rPr>
              <a:t>C.diphteriae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var</a:t>
            </a:r>
            <a:r>
              <a:rPr lang="en-US" dirty="0">
                <a:solidFill>
                  <a:srgbClr val="7030A0"/>
                </a:solidFill>
              </a:rPr>
              <a:t> gravis tends to produce more severe disease than </a:t>
            </a:r>
            <a:r>
              <a:rPr lang="en-US" dirty="0" err="1">
                <a:solidFill>
                  <a:srgbClr val="7030A0"/>
                </a:solidFill>
              </a:rPr>
              <a:t>var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mitis</a:t>
            </a:r>
            <a:r>
              <a:rPr lang="en-US" dirty="0">
                <a:solidFill>
                  <a:srgbClr val="7030A0"/>
                </a:solidFill>
              </a:rPr>
              <a:t>.	</a:t>
            </a:r>
          </a:p>
        </p:txBody>
      </p:sp>
    </p:spTree>
    <p:extLst>
      <p:ext uri="{BB962C8B-B14F-4D97-AF65-F5344CB8AC3E}">
        <p14:creationId xmlns:p14="http://schemas.microsoft.com/office/powerpoint/2010/main" val="215937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pc\Documents\diptheria-8-6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6192687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005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19672" y="561546"/>
            <a:ext cx="698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Laboratory diagnosis: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Specimen Swabs from the nose, throat, or suspected lesion.</a:t>
            </a:r>
          </a:p>
          <a:p>
            <a:r>
              <a:rPr lang="en-US" dirty="0">
                <a:solidFill>
                  <a:srgbClr val="7030A0"/>
                </a:solidFill>
              </a:rPr>
              <a:t>Smears: Beaded rods in typical arrangement when stained with alkaline methylene blue or gram’s stain.</a:t>
            </a:r>
          </a:p>
          <a:p>
            <a:r>
              <a:rPr lang="en-US" dirty="0">
                <a:solidFill>
                  <a:srgbClr val="7030A0"/>
                </a:solidFill>
              </a:rPr>
              <a:t> </a:t>
            </a:r>
          </a:p>
          <a:p>
            <a:r>
              <a:rPr lang="en-US" dirty="0">
                <a:solidFill>
                  <a:srgbClr val="7030A0"/>
                </a:solidFill>
              </a:rPr>
              <a:t>Culture: Small, </a:t>
            </a:r>
            <a:r>
              <a:rPr lang="en-US" dirty="0" err="1">
                <a:solidFill>
                  <a:srgbClr val="7030A0"/>
                </a:solidFill>
              </a:rPr>
              <a:t>granular,and</a:t>
            </a:r>
            <a:r>
              <a:rPr lang="en-US" dirty="0">
                <a:solidFill>
                  <a:srgbClr val="7030A0"/>
                </a:solidFill>
              </a:rPr>
              <a:t> gray, with irregular edges with small</a:t>
            </a:r>
          </a:p>
          <a:p>
            <a:r>
              <a:rPr lang="en-US" dirty="0">
                <a:solidFill>
                  <a:srgbClr val="7030A0"/>
                </a:solidFill>
              </a:rPr>
              <a:t>zone of hemolysis on blood agar.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619672" y="2852936"/>
            <a:ext cx="6768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Selective media are necessary for isolation from </a:t>
            </a:r>
            <a:r>
              <a:rPr lang="en-US" dirty="0" err="1">
                <a:solidFill>
                  <a:srgbClr val="7030A0"/>
                </a:solidFill>
              </a:rPr>
              <a:t>cilincal</a:t>
            </a:r>
            <a:r>
              <a:rPr lang="en-US" dirty="0">
                <a:solidFill>
                  <a:srgbClr val="7030A0"/>
                </a:solidFill>
              </a:rPr>
              <a:t> specimens</a:t>
            </a:r>
          </a:p>
          <a:p>
            <a:r>
              <a:rPr lang="en-US" dirty="0">
                <a:solidFill>
                  <a:srgbClr val="7030A0"/>
                </a:solidFill>
              </a:rPr>
              <a:t>Selective media.</a:t>
            </a:r>
          </a:p>
          <a:p>
            <a:r>
              <a:rPr lang="en-US" dirty="0">
                <a:solidFill>
                  <a:srgbClr val="7030A0"/>
                </a:solidFill>
              </a:rPr>
              <a:t>1. </a:t>
            </a:r>
            <a:r>
              <a:rPr lang="en-US" dirty="0" err="1">
                <a:solidFill>
                  <a:srgbClr val="7030A0"/>
                </a:solidFill>
              </a:rPr>
              <a:t>Loeffler’s</a:t>
            </a:r>
            <a:r>
              <a:rPr lang="en-US" dirty="0">
                <a:solidFill>
                  <a:srgbClr val="7030A0"/>
                </a:solidFill>
              </a:rPr>
              <a:t> serum media: Grows rapidly with in 8 hrs. after inoculation and show typical appearance.</a:t>
            </a:r>
          </a:p>
          <a:p>
            <a:r>
              <a:rPr lang="en-US" dirty="0">
                <a:solidFill>
                  <a:srgbClr val="7030A0"/>
                </a:solidFill>
              </a:rPr>
              <a:t>2. Blood </a:t>
            </a:r>
            <a:r>
              <a:rPr lang="en-US" dirty="0" err="1">
                <a:solidFill>
                  <a:srgbClr val="7030A0"/>
                </a:solidFill>
              </a:rPr>
              <a:t>tellurite</a:t>
            </a:r>
            <a:r>
              <a:rPr lang="en-US" dirty="0">
                <a:solidFill>
                  <a:srgbClr val="7030A0"/>
                </a:solidFill>
              </a:rPr>
              <a:t> agar: Produce characteristic grey-black colonies due to their ability to reduce potassium </a:t>
            </a:r>
            <a:r>
              <a:rPr lang="en-US" dirty="0" err="1">
                <a:solidFill>
                  <a:srgbClr val="7030A0"/>
                </a:solidFill>
              </a:rPr>
              <a:t>tellurite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totellurium</a:t>
            </a:r>
            <a:r>
              <a:rPr lang="en-US" dirty="0">
                <a:solidFill>
                  <a:srgbClr val="7030A0"/>
                </a:solidFill>
              </a:rPr>
              <a:t>.</a:t>
            </a:r>
          </a:p>
          <a:p>
            <a:r>
              <a:rPr lang="en-US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56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pc\Documents\Growth+of+diphtheria+bacill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480720" cy="4968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6248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</TotalTime>
  <Words>365</Words>
  <Application>Microsoft Office PowerPoint</Application>
  <PresentationFormat>عرض على الشاشة (3:4)‏</PresentationFormat>
  <Paragraphs>64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انقلاب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2o1O</dc:creator>
  <cp:lastModifiedBy>DR.Ahmed Saker 2o1O</cp:lastModifiedBy>
  <cp:revision>27</cp:revision>
  <dcterms:created xsi:type="dcterms:W3CDTF">2019-09-12T06:52:43Z</dcterms:created>
  <dcterms:modified xsi:type="dcterms:W3CDTF">2019-09-12T07:24:07Z</dcterms:modified>
</cp:coreProperties>
</file>